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99" r:id="rId1"/>
  </p:sldMasterIdLst>
  <p:notesMasterIdLst>
    <p:notesMasterId r:id="rId24"/>
  </p:notesMasterIdLst>
  <p:handoutMasterIdLst>
    <p:handoutMasterId r:id="rId25"/>
  </p:handoutMasterIdLst>
  <p:sldIdLst>
    <p:sldId id="261" r:id="rId2"/>
    <p:sldId id="262" r:id="rId3"/>
    <p:sldId id="263" r:id="rId4"/>
    <p:sldId id="264" r:id="rId5"/>
    <p:sldId id="265" r:id="rId6"/>
    <p:sldId id="271" r:id="rId7"/>
    <p:sldId id="270" r:id="rId8"/>
    <p:sldId id="269" r:id="rId9"/>
    <p:sldId id="272" r:id="rId10"/>
    <p:sldId id="273" r:id="rId11"/>
    <p:sldId id="279" r:id="rId12"/>
    <p:sldId id="280" r:id="rId13"/>
    <p:sldId id="274" r:id="rId14"/>
    <p:sldId id="275" r:id="rId15"/>
    <p:sldId id="276" r:id="rId16"/>
    <p:sldId id="277" r:id="rId17"/>
    <p:sldId id="266" r:id="rId18"/>
    <p:sldId id="281" r:id="rId19"/>
    <p:sldId id="282" r:id="rId20"/>
    <p:sldId id="283" r:id="rId21"/>
    <p:sldId id="285" r:id="rId22"/>
    <p:sldId id="267" r:id="rId23"/>
  </p:sldIdLst>
  <p:sldSz cx="9144000" cy="6858000" type="screen4x3"/>
  <p:notesSz cx="6743700" cy="98758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預設章節" id="{11BE5AD5-2A34-4FC5-8A53-4D78F29223CF}">
          <p14:sldIdLst>
            <p14:sldId id="261"/>
            <p14:sldId id="262"/>
            <p14:sldId id="263"/>
            <p14:sldId id="264"/>
            <p14:sldId id="265"/>
            <p14:sldId id="271"/>
            <p14:sldId id="270"/>
            <p14:sldId id="269"/>
            <p14:sldId id="272"/>
            <p14:sldId id="273"/>
            <p14:sldId id="279"/>
            <p14:sldId id="280"/>
            <p14:sldId id="274"/>
            <p14:sldId id="275"/>
            <p14:sldId id="276"/>
            <p14:sldId id="277"/>
            <p14:sldId id="266"/>
            <p14:sldId id="281"/>
            <p14:sldId id="282"/>
            <p14:sldId id="283"/>
            <p14:sldId id="28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1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FFCCCC"/>
    <a:srgbClr val="CC0099"/>
    <a:srgbClr val="CCFFCC"/>
    <a:srgbClr val="339933"/>
    <a:srgbClr val="00CC00"/>
    <a:srgbClr val="FF0000"/>
    <a:srgbClr val="003300"/>
    <a:srgbClr val="FBFBFB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50000" autoAdjust="0"/>
  </p:normalViewPr>
  <p:slideViewPr>
    <p:cSldViewPr>
      <p:cViewPr varScale="1">
        <p:scale>
          <a:sx n="102" d="100"/>
          <a:sy n="102" d="100"/>
        </p:scale>
        <p:origin x="656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446" y="-96"/>
      </p:cViewPr>
      <p:guideLst>
        <p:guide orient="horz" pos="3111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>
            <a:lvl1pPr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0695" y="1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>
            <a:lvl1pPr algn="r"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1574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b" anchorCtr="0" compatLnSpc="1">
            <a:prstTxWarp prst="textNoShape">
              <a:avLst/>
            </a:prstTxWarp>
          </a:bodyPr>
          <a:lstStyle>
            <a:lvl1pPr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0695" y="9381574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b" anchorCtr="0" compatLnSpc="1">
            <a:prstTxWarp prst="textNoShape">
              <a:avLst/>
            </a:prstTxWarp>
          </a:bodyPr>
          <a:lstStyle>
            <a:lvl1pPr algn="r"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fld id="{5D42011E-7D92-436A-AC22-4F8684FE373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5252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>
            <a:lvl1pPr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0695" y="1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>
            <a:lvl1pPr algn="r"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37125" cy="3703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057" y="4691578"/>
            <a:ext cx="5395590" cy="4443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1574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b" anchorCtr="0" compatLnSpc="1">
            <a:prstTxWarp prst="textNoShape">
              <a:avLst/>
            </a:prstTxWarp>
          </a:bodyPr>
          <a:lstStyle>
            <a:lvl1pPr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0695" y="9381574"/>
            <a:ext cx="2921431" cy="49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984" tIns="45492" rIns="90984" bIns="45492" numCol="1" anchor="b" anchorCtr="0" compatLnSpc="1">
            <a:prstTxWarp prst="textNoShape">
              <a:avLst/>
            </a:prstTxWarp>
          </a:bodyPr>
          <a:lstStyle>
            <a:lvl1pPr algn="r" defTabSz="910058">
              <a:defRPr sz="1200">
                <a:cs typeface="Arial" charset="0"/>
              </a:defRPr>
            </a:lvl1pPr>
          </a:lstStyle>
          <a:p>
            <a:pPr>
              <a:defRPr/>
            </a:pPr>
            <a:fld id="{E03F772D-7FE6-4D25-AD80-FF899BF08D20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9899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/>
          <p:cNvGrpSpPr>
            <a:grpSpLocks/>
          </p:cNvGrpSpPr>
          <p:nvPr userDrawn="1"/>
        </p:nvGrpSpPr>
        <p:grpSpPr bwMode="auto">
          <a:xfrm>
            <a:off x="3216275" y="5775325"/>
            <a:ext cx="1643063" cy="987425"/>
            <a:chOff x="-196" y="3137"/>
            <a:chExt cx="1352" cy="813"/>
          </a:xfrm>
        </p:grpSpPr>
        <p:sp>
          <p:nvSpPr>
            <p:cNvPr id="3" name="Oval 64"/>
            <p:cNvSpPr>
              <a:spLocks noChangeArrowheads="1"/>
            </p:cNvSpPr>
            <p:nvPr userDrawn="1"/>
          </p:nvSpPr>
          <p:spPr bwMode="auto">
            <a:xfrm>
              <a:off x="600" y="3137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" name="Oval 65"/>
            <p:cNvSpPr>
              <a:spLocks noChangeArrowheads="1"/>
            </p:cNvSpPr>
            <p:nvPr userDrawn="1"/>
          </p:nvSpPr>
          <p:spPr bwMode="auto">
            <a:xfrm>
              <a:off x="1028" y="3476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" name="Oval 66"/>
            <p:cNvSpPr>
              <a:spLocks noChangeArrowheads="1"/>
            </p:cNvSpPr>
            <p:nvPr userDrawn="1"/>
          </p:nvSpPr>
          <p:spPr bwMode="auto">
            <a:xfrm>
              <a:off x="731" y="3627"/>
              <a:ext cx="128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" name="Oval 67"/>
            <p:cNvSpPr>
              <a:spLocks noChangeArrowheads="1"/>
            </p:cNvSpPr>
            <p:nvPr userDrawn="1"/>
          </p:nvSpPr>
          <p:spPr bwMode="auto">
            <a:xfrm>
              <a:off x="296" y="3859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Oval 68"/>
            <p:cNvSpPr>
              <a:spLocks noChangeArrowheads="1"/>
            </p:cNvSpPr>
            <p:nvPr userDrawn="1"/>
          </p:nvSpPr>
          <p:spPr bwMode="auto">
            <a:xfrm>
              <a:off x="-196" y="3265"/>
              <a:ext cx="90" cy="9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Oval 69"/>
            <p:cNvSpPr>
              <a:spLocks noChangeArrowheads="1"/>
            </p:cNvSpPr>
            <p:nvPr userDrawn="1"/>
          </p:nvSpPr>
          <p:spPr bwMode="auto">
            <a:xfrm>
              <a:off x="-60" y="3438"/>
              <a:ext cx="182" cy="183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Line 70"/>
            <p:cNvSpPr>
              <a:spLocks noChangeShapeType="1"/>
            </p:cNvSpPr>
            <p:nvPr userDrawn="1"/>
          </p:nvSpPr>
          <p:spPr bwMode="auto">
            <a:xfrm flipH="1">
              <a:off x="567" y="3521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Line 71"/>
            <p:cNvSpPr>
              <a:spLocks noChangeShapeType="1"/>
            </p:cNvSpPr>
            <p:nvPr userDrawn="1"/>
          </p:nvSpPr>
          <p:spPr bwMode="auto">
            <a:xfrm flipH="1">
              <a:off x="-106" y="3310"/>
              <a:ext cx="453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Line 72"/>
            <p:cNvSpPr>
              <a:spLocks noChangeShapeType="1"/>
            </p:cNvSpPr>
            <p:nvPr userDrawn="1"/>
          </p:nvSpPr>
          <p:spPr bwMode="auto">
            <a:xfrm>
              <a:off x="347" y="3302"/>
              <a:ext cx="226" cy="227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Line 73"/>
            <p:cNvSpPr>
              <a:spLocks noChangeShapeType="1"/>
            </p:cNvSpPr>
            <p:nvPr userDrawn="1"/>
          </p:nvSpPr>
          <p:spPr bwMode="auto">
            <a:xfrm flipH="1">
              <a:off x="340" y="3249"/>
              <a:ext cx="273" cy="272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Line 74"/>
            <p:cNvSpPr>
              <a:spLocks noChangeShapeType="1"/>
            </p:cNvSpPr>
            <p:nvPr userDrawn="1"/>
          </p:nvSpPr>
          <p:spPr bwMode="auto">
            <a:xfrm>
              <a:off x="0" y="3521"/>
              <a:ext cx="340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Line 75"/>
            <p:cNvSpPr>
              <a:spLocks noChangeShapeType="1"/>
            </p:cNvSpPr>
            <p:nvPr userDrawn="1"/>
          </p:nvSpPr>
          <p:spPr bwMode="auto">
            <a:xfrm>
              <a:off x="340" y="3521"/>
              <a:ext cx="0" cy="408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Line 76"/>
            <p:cNvSpPr>
              <a:spLocks noChangeShapeType="1"/>
            </p:cNvSpPr>
            <p:nvPr userDrawn="1"/>
          </p:nvSpPr>
          <p:spPr bwMode="auto">
            <a:xfrm flipH="1">
              <a:off x="340" y="3686"/>
              <a:ext cx="409" cy="0"/>
            </a:xfrm>
            <a:prstGeom prst="line">
              <a:avLst/>
            </a:prstGeom>
            <a:noFill/>
            <a:ln w="222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6" name="Picture 105" descr="圖片1"/>
          <p:cNvPicPr>
            <a:picLocks noChangeAspect="1" noChangeArrowheads="1"/>
          </p:cNvPicPr>
          <p:nvPr userDrawn="1"/>
        </p:nvPicPr>
        <p:blipFill>
          <a:blip r:embed="rId3" cstate="print"/>
          <a:srcRect t="8401" r="15596" b="24275"/>
          <a:stretch>
            <a:fillRect/>
          </a:stretch>
        </p:blipFill>
        <p:spPr bwMode="auto">
          <a:xfrm>
            <a:off x="5303838" y="0"/>
            <a:ext cx="3840162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6" descr="圖片1"/>
          <p:cNvPicPr>
            <a:picLocks noChangeAspect="1" noChangeArrowheads="1"/>
          </p:cNvPicPr>
          <p:nvPr userDrawn="1"/>
        </p:nvPicPr>
        <p:blipFill>
          <a:blip r:embed="rId4" cstate="print"/>
          <a:srcRect t="28891" r="21906"/>
          <a:stretch>
            <a:fillRect/>
          </a:stretch>
        </p:blipFill>
        <p:spPr bwMode="auto">
          <a:xfrm>
            <a:off x="6659563" y="5084763"/>
            <a:ext cx="2484437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7" descr="圖片2"/>
          <p:cNvPicPr>
            <a:picLocks noChangeAspect="1" noChangeArrowheads="1"/>
          </p:cNvPicPr>
          <p:nvPr userDrawn="1"/>
        </p:nvPicPr>
        <p:blipFill>
          <a:blip r:embed="rId5" cstate="print"/>
          <a:srcRect l="14632"/>
          <a:stretch>
            <a:fillRect/>
          </a:stretch>
        </p:blipFill>
        <p:spPr bwMode="auto">
          <a:xfrm>
            <a:off x="0" y="4979988"/>
            <a:ext cx="1843088" cy="130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08" descr="圖片2"/>
          <p:cNvPicPr>
            <a:picLocks noChangeAspect="1" noChangeArrowheads="1"/>
          </p:cNvPicPr>
          <p:nvPr userDrawn="1"/>
        </p:nvPicPr>
        <p:blipFill>
          <a:blip r:embed="rId5" cstate="print"/>
          <a:srcRect b="21786"/>
          <a:stretch>
            <a:fillRect/>
          </a:stretch>
        </p:blipFill>
        <p:spPr bwMode="auto">
          <a:xfrm>
            <a:off x="1044575" y="5940425"/>
            <a:ext cx="19431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C38412-9751-404C-93EF-BC1A0089C28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5738" y="188913"/>
            <a:ext cx="1998662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750" y="188913"/>
            <a:ext cx="5843588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D7D25-4FF0-4A08-A62E-FC992996E8B6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188913"/>
            <a:ext cx="7654925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049DA-1715-4332-8288-49BA63C99CE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913"/>
            <a:ext cx="8352928" cy="914400"/>
          </a:xfrm>
        </p:spPr>
        <p:txBody>
          <a:bodyPr/>
          <a:lstStyle>
            <a:lvl1pPr>
              <a:defRPr sz="3600" b="1" i="0" baseline="0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  <a:lvl2pPr>
              <a:defRPr baseline="0">
                <a:latin typeface="Calibri" pitchFamily="34" charset="0"/>
              </a:defRPr>
            </a:lvl2pPr>
            <a:lvl3pPr>
              <a:defRPr baseline="0">
                <a:latin typeface="Calibri" pitchFamily="34" charset="0"/>
              </a:defRPr>
            </a:lvl3pPr>
            <a:lvl4pPr>
              <a:defRPr baseline="0">
                <a:latin typeface="Calibri" pitchFamily="34" charset="0"/>
              </a:defRPr>
            </a:lvl4pPr>
            <a:lvl5pPr>
              <a:defRPr baseline="0"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aseline="0">
                <a:latin typeface="Calibri" pitchFamily="34" charset="0"/>
              </a:defRPr>
            </a:lvl1pPr>
          </a:lstStyle>
          <a:p>
            <a:pPr>
              <a:defRPr/>
            </a:pPr>
            <a:fld id="{9042F249-9FA7-4276-9856-EF4B9CBF37F8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56D91-6C99-4244-940E-CFEA83FF3AB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8775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FDF24-2E45-4E15-A092-915C8059161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5561A-EF35-4F10-A947-9F83BB7BD27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zh-TW" altLang="en-US"/>
              <a:t>M.-S. Chen</a:t>
            </a:r>
            <a:endParaRPr lang="en-US" altLang="zh-TW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55801-0A42-4FEA-8589-B312E9037FB9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ftr" sz="quarter" idx="10"/>
          </p:nvPr>
        </p:nvSpPr>
        <p:spPr>
          <a:xfrm>
            <a:off x="395288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r>
              <a:rPr lang="zh-TW" altLang="en-US"/>
              <a:t>M.-S. Chen</a:t>
            </a:r>
            <a:endParaRPr lang="en-US" altLang="zh-TW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979A9-8D95-469F-8616-C69CC7172EEF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6B7D3-132B-4048-AF8F-90652DB37BE3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3530E-F2EC-44C5-B55D-C53452E13045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6" name="Line 4"/>
          <p:cNvSpPr>
            <a:spLocks noChangeShapeType="1"/>
          </p:cNvSpPr>
          <p:nvPr/>
        </p:nvSpPr>
        <p:spPr bwMode="auto">
          <a:xfrm>
            <a:off x="0" y="1192213"/>
            <a:ext cx="8077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39750" y="188913"/>
            <a:ext cx="76549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341438"/>
            <a:ext cx="83534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  第二層</a:t>
            </a:r>
          </a:p>
          <a:p>
            <a:pPr lvl="2"/>
            <a:r>
              <a:rPr lang="zh-TW" altLang="en-US"/>
              <a:t>  第三層</a:t>
            </a:r>
          </a:p>
          <a:p>
            <a:pPr lvl="3"/>
            <a:r>
              <a:rPr lang="zh-TW" altLang="en-US"/>
              <a:t>  第四層</a:t>
            </a:r>
          </a:p>
          <a:p>
            <a:pPr lvl="4"/>
            <a:r>
              <a:rPr lang="zh-TW" altLang="en-US"/>
              <a:t> 第五層</a:t>
            </a:r>
          </a:p>
        </p:txBody>
      </p:sp>
      <p:sp>
        <p:nvSpPr>
          <p:cNvPr id="33588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3888" y="6381750"/>
            <a:ext cx="79216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>
                <a:cs typeface="+mn-cs"/>
              </a:defRPr>
            </a:lvl1pPr>
          </a:lstStyle>
          <a:p>
            <a:pPr>
              <a:defRPr/>
            </a:pPr>
            <a:fld id="{65A5A272-9677-4201-90B1-1316D8964D3C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030" name="Picture 12" descr="C:\Documents and Settings\yuchiaw\Desktop\citi-template-for-Prof.-frank-wang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36512" y="6223388"/>
            <a:ext cx="8136905" cy="63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75" r:id="rId3"/>
    <p:sldLayoutId id="2147483776" r:id="rId4"/>
    <p:sldLayoutId id="2147483777" r:id="rId5"/>
    <p:sldLayoutId id="2147483785" r:id="rId6"/>
    <p:sldLayoutId id="2147483786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Times New Roman" pitchFamily="18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66FF"/>
        </a:buClr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Ø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FF"/>
        </a:buClr>
        <a:buFont typeface="Wingdings" pitchFamily="2" charset="2"/>
        <a:buChar char="u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3300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-project.org/" TargetMode="External"/><Relationship Id="rId2" Type="http://schemas.openxmlformats.org/officeDocument/2006/relationships/hyperlink" Target="https://drive.google.com/open?id=1FPvFWFeN-iWuHxZJkhLg3kGtWc5kGnb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HEY5RTos5572xsOFe0600dqlO9P6IKoW/view?usp=shar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P28LKWTzrI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xxx@140.109.21.22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8351838" y="6381750"/>
            <a:ext cx="792162" cy="360363"/>
          </a:xfrm>
        </p:spPr>
        <p:txBody>
          <a:bodyPr/>
          <a:lstStyle/>
          <a:p>
            <a:pPr>
              <a:defRPr/>
            </a:pPr>
            <a:fld id="{9A455801-0A42-4FEA-8589-B312E9037FB9}" type="slidenum">
              <a:rPr lang="en-US" altLang="zh-TW" smtClean="0"/>
              <a:pPr>
                <a:defRPr/>
              </a:pPr>
              <a:t>1</a:t>
            </a:fld>
            <a:endParaRPr lang="en-US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24128" y="5661248"/>
            <a:ext cx="3408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Reporter: 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李尤進 </a:t>
            </a:r>
            <a:r>
              <a:rPr lang="en-US" altLang="zh-TW" sz="2000" dirty="0"/>
              <a:t>You-Jin Li</a:t>
            </a:r>
            <a:endParaRPr lang="zh-TW" altLang="en-US" sz="2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987824" y="2767280"/>
            <a:ext cx="640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</a:rPr>
              <a:t>Bio-ASP</a:t>
            </a:r>
            <a:br>
              <a:rPr lang="en-US" altLang="zh-TW" sz="4000" dirty="0">
                <a:solidFill>
                  <a:srgbClr val="FF0000"/>
                </a:solidFill>
              </a:rPr>
            </a:br>
            <a:r>
              <a:rPr lang="en-US" altLang="zh-TW" sz="4000" dirty="0">
                <a:solidFill>
                  <a:srgbClr val="FF0000"/>
                </a:solidFill>
              </a:rPr>
              <a:t>Server Manual</a:t>
            </a:r>
          </a:p>
        </p:txBody>
      </p:sp>
    </p:spTree>
    <p:extLst>
      <p:ext uri="{BB962C8B-B14F-4D97-AF65-F5344CB8AC3E}">
        <p14:creationId xmlns:p14="http://schemas.microsoft.com/office/powerpoint/2010/main" val="22967967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contact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確認檔案路徑</a:t>
            </a:r>
            <a:endParaRPr lang="en-US" altLang="zh-TW" sz="2400" dirty="0"/>
          </a:p>
          <a:p>
            <a:pPr lvl="1"/>
            <a:r>
              <a:rPr lang="zh-TW" altLang="en-US" sz="2000" dirty="0"/>
              <a:t>開放個人使用之路徑為 </a:t>
            </a:r>
            <a:r>
              <a:rPr lang="en-US" altLang="zh-TW" sz="2000" dirty="0"/>
              <a:t>/</a:t>
            </a:r>
            <a:r>
              <a:rPr lang="en-US" altLang="zh-TW" sz="2000" dirty="0" err="1"/>
              <a:t>mnt</a:t>
            </a:r>
            <a:r>
              <a:rPr lang="en-US" altLang="zh-TW" sz="2000" dirty="0"/>
              <a:t>/md2/</a:t>
            </a:r>
            <a:r>
              <a:rPr lang="en-US" altLang="zh-TW" sz="2000" dirty="0" err="1"/>
              <a:t>user_xxx</a:t>
            </a:r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marL="457200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前往路徑使用</a:t>
            </a:r>
            <a:r>
              <a:rPr lang="zh-TW" altLang="en-US" sz="2000" dirty="0"/>
              <a:t> </a:t>
            </a:r>
            <a:r>
              <a:rPr lang="en-US" altLang="zh-TW" sz="2000" dirty="0"/>
              <a:t>cd </a:t>
            </a:r>
            <a:r>
              <a:rPr lang="zh-CN" altLang="en-US" sz="2000" dirty="0"/>
              <a:t>指令</a:t>
            </a:r>
            <a:r>
              <a:rPr lang="zh-TW" altLang="en-US" sz="2000" dirty="0"/>
              <a:t>  </a:t>
            </a:r>
            <a:r>
              <a:rPr lang="en-US" altLang="zh-TW" sz="2000" dirty="0"/>
              <a:t>:  cd /</a:t>
            </a:r>
            <a:r>
              <a:rPr lang="en-US" altLang="zh-TW" sz="2000" dirty="0" err="1"/>
              <a:t>mnt</a:t>
            </a:r>
            <a:r>
              <a:rPr lang="en-US" altLang="zh-TW" sz="2000" dirty="0"/>
              <a:t>/md2/</a:t>
            </a:r>
            <a:r>
              <a:rPr lang="en-US" altLang="zh-TW" sz="2000" dirty="0" err="1"/>
              <a:t>user_xxx</a:t>
            </a:r>
            <a:endParaRPr lang="en-US" altLang="zh-TW" sz="2000" dirty="0"/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～  為</a:t>
            </a:r>
            <a:r>
              <a:rPr lang="en-US" altLang="zh-TW" sz="2000" dirty="0">
                <a:solidFill>
                  <a:srgbClr val="FF0000"/>
                </a:solidFill>
              </a:rPr>
              <a:t>/home/user/</a:t>
            </a:r>
            <a:r>
              <a:rPr lang="zh-TW" altLang="en-US" sz="2000" dirty="0">
                <a:solidFill>
                  <a:srgbClr val="FF0000"/>
                </a:solidFill>
              </a:rPr>
              <a:t> 之路徑</a:t>
            </a:r>
            <a:r>
              <a:rPr lang="en-US" altLang="zh-TW" sz="2000" dirty="0">
                <a:solidFill>
                  <a:srgbClr val="FF0000"/>
                </a:solidFill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</a:rPr>
              <a:t>勿使用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lvl="1"/>
            <a:r>
              <a:rPr lang="zh-TW" altLang="en-US" sz="2000" dirty="0">
                <a:solidFill>
                  <a:srgbClr val="FF0000"/>
                </a:solidFill>
              </a:rPr>
              <a:t>／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為根目錄之路徑</a:t>
            </a:r>
            <a:r>
              <a:rPr lang="zh-TW" altLang="en-US" sz="2000" dirty="0">
                <a:solidFill>
                  <a:srgbClr val="FF0000"/>
                </a:solidFill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</a:rPr>
              <a:t>勿使用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F618082-329E-9842-950B-FBAD7159B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8442" y="2132856"/>
            <a:ext cx="4787114" cy="28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4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A95AE-FDE6-AF46-8E35-C964C6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Miniconda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AEFFC-F3FD-B948-8489-A8BF4E379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2400" dirty="0"/>
              <a:t>We used </a:t>
            </a:r>
            <a:r>
              <a:rPr kumimoji="1" lang="en-US" altLang="zh-TW" sz="2400" dirty="0" err="1"/>
              <a:t>miniconda</a:t>
            </a:r>
            <a:r>
              <a:rPr kumimoji="1" lang="en-US" altLang="zh-TW" sz="2400" dirty="0"/>
              <a:t> to manger the environment</a:t>
            </a:r>
          </a:p>
          <a:p>
            <a:endParaRPr lang="en-US" altLang="zh-TW" sz="2400" dirty="0"/>
          </a:p>
          <a:p>
            <a:endParaRPr kumimoji="1" lang="en-US" altLang="zh-TW" sz="2400" dirty="0"/>
          </a:p>
          <a:p>
            <a:r>
              <a:rPr lang="en-US" altLang="zh-TW" sz="2400" dirty="0"/>
              <a:t>Create the environment</a:t>
            </a:r>
          </a:p>
          <a:p>
            <a:pPr lvl="1"/>
            <a:r>
              <a:rPr kumimoji="1" lang="en-US" altLang="zh-TW" sz="2000" dirty="0" err="1"/>
              <a:t>Conda</a:t>
            </a:r>
            <a:r>
              <a:rPr kumimoji="1" lang="en-US" altLang="zh-TW" sz="2000" dirty="0"/>
              <a:t> create –n {name} python=3.6</a:t>
            </a:r>
          </a:p>
          <a:p>
            <a:r>
              <a:rPr kumimoji="1" lang="en-US" altLang="zh-TW" sz="2400" dirty="0"/>
              <a:t>Activate the </a:t>
            </a:r>
            <a:r>
              <a:rPr kumimoji="1" lang="en-US" altLang="zh-TW" sz="2400" dirty="0" err="1"/>
              <a:t>conda</a:t>
            </a:r>
            <a:r>
              <a:rPr kumimoji="1" lang="en-US" altLang="zh-TW" sz="2400" dirty="0"/>
              <a:t> </a:t>
            </a:r>
            <a:r>
              <a:rPr lang="en-US" altLang="zh-TW" sz="2400" dirty="0"/>
              <a:t>environment</a:t>
            </a:r>
            <a:endParaRPr kumimoji="1" lang="en-US" altLang="zh-TW" sz="2400" dirty="0"/>
          </a:p>
          <a:p>
            <a:pPr lvl="1"/>
            <a:r>
              <a:rPr kumimoji="1" lang="en-US" altLang="zh-TW" sz="2000" dirty="0" err="1"/>
              <a:t>Conda</a:t>
            </a:r>
            <a:r>
              <a:rPr kumimoji="1" lang="en-US" altLang="zh-TW" sz="2000" dirty="0"/>
              <a:t> activate </a:t>
            </a:r>
            <a:r>
              <a:rPr lang="en-US" altLang="zh-TW" sz="2000" dirty="0"/>
              <a:t>{name} 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r>
              <a:rPr lang="en-US" altLang="zh-TW" sz="2400" dirty="0"/>
              <a:t>Deactivate the </a:t>
            </a:r>
            <a:r>
              <a:rPr lang="en-US" altLang="zh-TW" sz="2400" dirty="0" err="1"/>
              <a:t>conda</a:t>
            </a:r>
            <a:r>
              <a:rPr lang="en-US" altLang="zh-TW" sz="2400" dirty="0"/>
              <a:t> environment</a:t>
            </a:r>
          </a:p>
          <a:p>
            <a:pPr lvl="1"/>
            <a:r>
              <a:rPr lang="en-US" altLang="zh-TW" sz="2000" dirty="0" err="1"/>
              <a:t>Conda</a:t>
            </a:r>
            <a:r>
              <a:rPr lang="en-US" altLang="zh-TW" sz="2000" dirty="0"/>
              <a:t> deactivate</a:t>
            </a:r>
          </a:p>
          <a:p>
            <a:pPr lvl="1"/>
            <a:endParaRPr kumimoji="1" lang="en-US" altLang="zh-TW" sz="2000" dirty="0"/>
          </a:p>
          <a:p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1F7C5-E894-2C4D-94AF-FD6E58E8A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DB0E96-FBED-814B-84B8-F8049992D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1916832"/>
            <a:ext cx="7884368" cy="4335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B70BF-FB0C-DD4D-BFBB-7D9444A2F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4290775"/>
            <a:ext cx="7884368" cy="43359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BC5B6D-A1B0-764A-944D-34DDB1F18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5445224"/>
            <a:ext cx="7884368" cy="4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54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1A95AE-FDE6-AF46-8E35-C964C636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Miniconda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AEFFC-F3FD-B948-8489-A8BF4E379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Remove the environment</a:t>
            </a:r>
          </a:p>
          <a:p>
            <a:pPr lvl="1"/>
            <a:r>
              <a:rPr lang="en-US" altLang="zh-TW" sz="2000" dirty="0" err="1"/>
              <a:t>conda</a:t>
            </a:r>
            <a:r>
              <a:rPr lang="en-US" altLang="zh-TW" sz="2000" dirty="0"/>
              <a:t> env remove --name </a:t>
            </a:r>
            <a:r>
              <a:rPr lang="en-US" altLang="zh-TW" sz="2000" dirty="0" err="1"/>
              <a:t>myenv</a:t>
            </a:r>
            <a:endParaRPr lang="en-US" altLang="zh-TW" sz="2000" dirty="0"/>
          </a:p>
          <a:p>
            <a:pPr lvl="1"/>
            <a:r>
              <a:rPr lang="en-US" altLang="zh-TW" sz="2000" dirty="0" err="1"/>
              <a:t>Conda</a:t>
            </a:r>
            <a:r>
              <a:rPr lang="en-US" altLang="zh-TW" sz="2000" dirty="0"/>
              <a:t> info –env</a:t>
            </a:r>
          </a:p>
          <a:p>
            <a:pPr lvl="1"/>
            <a:endParaRPr lang="en-US" altLang="zh-TW" sz="2000" dirty="0"/>
          </a:p>
          <a:p>
            <a:r>
              <a:rPr lang="en-US" altLang="zh-TW" sz="2400" dirty="0"/>
              <a:t>Common command</a:t>
            </a:r>
          </a:p>
          <a:p>
            <a:pPr lvl="1"/>
            <a:r>
              <a:rPr lang="en-US" altLang="zh-TW" sz="2000" dirty="0" err="1"/>
              <a:t>Conda</a:t>
            </a:r>
            <a:r>
              <a:rPr lang="en-US" altLang="zh-TW" sz="2000" dirty="0"/>
              <a:t> list   </a:t>
            </a:r>
          </a:p>
          <a:p>
            <a:pPr lvl="1"/>
            <a:r>
              <a:rPr lang="en-US" altLang="zh-TW" sz="2000" dirty="0"/>
              <a:t>Pip install </a:t>
            </a:r>
            <a:r>
              <a:rPr lang="en-US" altLang="zh-TW" sz="2000" dirty="0" err="1"/>
              <a:t>tensorflow</a:t>
            </a:r>
            <a:r>
              <a:rPr lang="en-US" altLang="zh-TW" sz="2000" dirty="0"/>
              <a:t>==2.2</a:t>
            </a:r>
          </a:p>
          <a:p>
            <a:pPr lvl="1"/>
            <a:endParaRPr lang="en-US" altLang="zh-TW" sz="2000" dirty="0"/>
          </a:p>
          <a:p>
            <a:pPr marL="400050" lvl="1" indent="0">
              <a:buNone/>
            </a:pPr>
            <a:endParaRPr lang="en-US" altLang="zh-TW" sz="2000" dirty="0"/>
          </a:p>
          <a:p>
            <a:pPr lvl="1"/>
            <a:endParaRPr kumimoji="1" lang="en-US" altLang="zh-TW" sz="2000" dirty="0"/>
          </a:p>
          <a:p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81F7C5-E894-2C4D-94AF-FD6E58E8A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0809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Transfer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下載測試檔案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2"/>
              </a:rPr>
              <a:t>Code </a:t>
            </a:r>
            <a:endParaRPr lang="en-US" altLang="zh-CN" sz="2400" dirty="0"/>
          </a:p>
          <a:p>
            <a:r>
              <a:rPr lang="zh-CN" altLang="en-US" sz="2400" dirty="0"/>
              <a:t>傳送檔案使用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3"/>
              </a:rPr>
              <a:t>Filezilla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09FC21-63ED-CC4F-8181-7357456D7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8" y="2302030"/>
            <a:ext cx="6948264" cy="3877314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3AFABB05-CC28-1349-B83D-4954AB08A46B}"/>
              </a:ext>
            </a:extLst>
          </p:cNvPr>
          <p:cNvSpPr/>
          <p:nvPr/>
        </p:nvSpPr>
        <p:spPr bwMode="auto">
          <a:xfrm>
            <a:off x="1097868" y="2420888"/>
            <a:ext cx="203231" cy="14401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956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Transfer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26ACB0-6160-2B4B-A152-3DC59B602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1" y="1307480"/>
            <a:ext cx="8455578" cy="47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4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Transfer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前往個人使用之路徑為 </a:t>
            </a:r>
            <a:r>
              <a:rPr lang="en-US" altLang="zh-TW" sz="2400" dirty="0"/>
              <a:t>/</a:t>
            </a:r>
            <a:r>
              <a:rPr lang="en-US" altLang="zh-TW" sz="2400" dirty="0" err="1"/>
              <a:t>mnt</a:t>
            </a:r>
            <a:r>
              <a:rPr lang="en-US" altLang="zh-TW" sz="2400" dirty="0"/>
              <a:t>/md2/</a:t>
            </a:r>
            <a:r>
              <a:rPr lang="en-US" altLang="zh-TW" sz="2400" dirty="0" err="1"/>
              <a:t>user_xxx</a:t>
            </a:r>
            <a:endParaRPr lang="en-US" altLang="zh-TW" sz="2400" dirty="0"/>
          </a:p>
          <a:p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BE66F-38C4-3D4E-AEF9-4EE24394B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6" y="1812289"/>
            <a:ext cx="7937767" cy="44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4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File Transfer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FDF04BC-90F3-2C49-B6EC-4C733915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前往個人使用之路徑為 </a:t>
            </a:r>
            <a:r>
              <a:rPr lang="en-US" altLang="zh-TW" sz="2400" dirty="0"/>
              <a:t>/</a:t>
            </a:r>
            <a:r>
              <a:rPr lang="en-US" altLang="zh-TW" sz="2400" dirty="0" err="1"/>
              <a:t>mnt</a:t>
            </a:r>
            <a:r>
              <a:rPr lang="en-US" altLang="zh-TW" sz="2400" dirty="0"/>
              <a:t>/md2/</a:t>
            </a:r>
            <a:r>
              <a:rPr lang="en-US" altLang="zh-TW" sz="2400" dirty="0" err="1"/>
              <a:t>user_xxx</a:t>
            </a:r>
            <a:endParaRPr lang="en-US" altLang="zh-TW" sz="2400" dirty="0"/>
          </a:p>
          <a:p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BE66F-38C4-3D4E-AEF9-4EE24394B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6" y="1812289"/>
            <a:ext cx="7937767" cy="441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0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screen</a:t>
            </a:r>
            <a:r>
              <a:rPr lang="zh-TW" altLang="en-US" sz="2000" dirty="0"/>
              <a:t>操作簡易教學：</a:t>
            </a:r>
            <a:endParaRPr lang="en-US" altLang="zh-TW" sz="2000" dirty="0"/>
          </a:p>
          <a:p>
            <a:pPr lvl="1"/>
            <a:r>
              <a:rPr lang="en-US" altLang="zh-TW" sz="1600" dirty="0"/>
              <a:t>screen //</a:t>
            </a:r>
            <a:r>
              <a:rPr lang="zh-TW" altLang="en-US" sz="1600" dirty="0"/>
              <a:t>第一次執行</a:t>
            </a:r>
            <a:r>
              <a:rPr lang="en-US" altLang="zh-TW" sz="1600" dirty="0"/>
              <a:t>screen</a:t>
            </a:r>
          </a:p>
          <a:p>
            <a:pPr lvl="1"/>
            <a:r>
              <a:rPr lang="en-US" altLang="zh-TW" sz="1600" dirty="0"/>
              <a:t>Ctrl </a:t>
            </a:r>
            <a:r>
              <a:rPr lang="en-US" altLang="zh-TW" sz="1600" dirty="0" err="1"/>
              <a:t>a+d</a:t>
            </a:r>
            <a:r>
              <a:rPr lang="en-US" altLang="zh-TW" sz="1600" dirty="0"/>
              <a:t> //</a:t>
            </a:r>
            <a:r>
              <a:rPr lang="zh-TW" altLang="en-US" sz="1600" dirty="0"/>
              <a:t>關閉</a:t>
            </a:r>
            <a:r>
              <a:rPr lang="en-US" altLang="zh-TW" sz="1600" dirty="0"/>
              <a:t>screen(</a:t>
            </a:r>
            <a:r>
              <a:rPr lang="zh-TW" altLang="en-US" sz="1600" dirty="0"/>
              <a:t>至背景</a:t>
            </a:r>
            <a:r>
              <a:rPr lang="en-US" altLang="zh-TW" sz="1600" dirty="0"/>
              <a:t>)</a:t>
            </a:r>
            <a:r>
              <a:rPr lang="zh-TW" altLang="en-US" sz="1600" dirty="0"/>
              <a:t>，也就是</a:t>
            </a:r>
            <a:r>
              <a:rPr lang="en-US" altLang="zh-TW" sz="1600" dirty="0"/>
              <a:t>detached</a:t>
            </a:r>
          </a:p>
          <a:p>
            <a:pPr lvl="1"/>
            <a:r>
              <a:rPr lang="en-US" altLang="zh-TW" sz="1600" dirty="0"/>
              <a:t>screen -</a:t>
            </a:r>
            <a:r>
              <a:rPr lang="en-US" altLang="zh-TW" sz="1600" dirty="0" err="1"/>
              <a:t>rd</a:t>
            </a:r>
            <a:r>
              <a:rPr lang="en-US" altLang="zh-TW" sz="1600" dirty="0"/>
              <a:t> //</a:t>
            </a:r>
            <a:r>
              <a:rPr lang="zh-TW" altLang="en-US" sz="1600" dirty="0"/>
              <a:t>重新回到</a:t>
            </a:r>
            <a:r>
              <a:rPr lang="en-US" altLang="zh-TW" sz="1600" dirty="0"/>
              <a:t>(resume)</a:t>
            </a:r>
            <a:r>
              <a:rPr lang="zh-TW" altLang="en-US" sz="1600" dirty="0"/>
              <a:t>剛剛的</a:t>
            </a:r>
            <a:r>
              <a:rPr lang="en-US" altLang="zh-TW" sz="1600" dirty="0"/>
              <a:t>screen </a:t>
            </a:r>
            <a:r>
              <a:rPr lang="zh-TW" altLang="en-US" sz="1600" dirty="0"/>
              <a:t>裡</a:t>
            </a:r>
          </a:p>
          <a:p>
            <a:pPr lvl="1"/>
            <a:r>
              <a:rPr lang="en-US" altLang="zh-TW" sz="1600" dirty="0"/>
              <a:t>exit //</a:t>
            </a:r>
            <a:r>
              <a:rPr lang="zh-TW" altLang="en-US" sz="1600" dirty="0"/>
              <a:t>關閉視窗</a:t>
            </a:r>
            <a:r>
              <a:rPr lang="en-US" altLang="zh-TW" sz="1600" dirty="0"/>
              <a:t>(</a:t>
            </a:r>
            <a:r>
              <a:rPr lang="zh-TW" altLang="en-US" sz="1600" dirty="0"/>
              <a:t>若只剩一個視窗則為關閉</a:t>
            </a:r>
            <a:r>
              <a:rPr lang="en-US" altLang="zh-TW" sz="1600" dirty="0"/>
              <a:t>screen)</a:t>
            </a:r>
          </a:p>
          <a:p>
            <a:r>
              <a:rPr lang="zh-TW" altLang="en-US" sz="2000" dirty="0"/>
              <a:t>在進入</a:t>
            </a:r>
            <a:r>
              <a:rPr lang="en-US" altLang="zh-TW" sz="2000" dirty="0"/>
              <a:t>screen</a:t>
            </a:r>
            <a:r>
              <a:rPr lang="zh-TW" altLang="en-US" sz="2000" dirty="0"/>
              <a:t>的世界後，都是以熱鍵來做操控，他的原生熱鍵都是以</a:t>
            </a:r>
            <a:r>
              <a:rPr lang="en-US" altLang="zh-TW" sz="2000" dirty="0" err="1"/>
              <a:t>Ctrl+a</a:t>
            </a:r>
            <a:r>
              <a:rPr lang="zh-TW" altLang="en-US" sz="2000" dirty="0"/>
              <a:t>開始的，</a:t>
            </a:r>
            <a:r>
              <a:rPr lang="en-US" altLang="zh-TW" sz="2000" dirty="0"/>
              <a:t>(</a:t>
            </a:r>
            <a:r>
              <a:rPr lang="zh-TW" altLang="en-US" sz="2000" dirty="0"/>
              <a:t>以</a:t>
            </a:r>
            <a:r>
              <a:rPr lang="en-US" altLang="zh-TW" sz="2000" dirty="0"/>
              <a:t>C-a </a:t>
            </a:r>
            <a:r>
              <a:rPr lang="zh-TW" altLang="en-US" sz="2000" dirty="0"/>
              <a:t>代表，</a:t>
            </a:r>
            <a:r>
              <a:rPr lang="en-US" altLang="zh-TW" sz="2000" dirty="0"/>
              <a:t>C-a c </a:t>
            </a:r>
            <a:r>
              <a:rPr lang="zh-TW" altLang="en-US" sz="2000" dirty="0"/>
              <a:t>代表按住 </a:t>
            </a:r>
            <a:r>
              <a:rPr lang="en-US" altLang="zh-TW" sz="2000" dirty="0"/>
              <a:t>Ctrl </a:t>
            </a:r>
            <a:r>
              <a:rPr lang="zh-TW" altLang="en-US" sz="2000" dirty="0"/>
              <a:t>鍵不放再按 </a:t>
            </a:r>
            <a:r>
              <a:rPr lang="en-US" altLang="zh-TW" sz="2000" dirty="0"/>
              <a:t>a </a:t>
            </a:r>
            <a:r>
              <a:rPr lang="zh-TW" altLang="en-US" sz="2000" dirty="0"/>
              <a:t>鍵，然後放開按 </a:t>
            </a:r>
            <a:r>
              <a:rPr lang="en-US" altLang="zh-TW" sz="2000" dirty="0"/>
              <a:t>c </a:t>
            </a:r>
            <a:r>
              <a:rPr lang="zh-TW" altLang="en-US" sz="2000" dirty="0"/>
              <a:t>鍵</a:t>
            </a:r>
            <a:r>
              <a:rPr lang="en-US" altLang="zh-TW" sz="2000" dirty="0"/>
              <a:t>)</a:t>
            </a:r>
            <a:r>
              <a:rPr lang="zh-TW" altLang="en-US" sz="2000" dirty="0"/>
              <a:t>最基本必會的幾個熱鍵是</a:t>
            </a:r>
            <a:r>
              <a:rPr lang="en-US" altLang="zh-TW" sz="2000" dirty="0"/>
              <a:t>:</a:t>
            </a:r>
          </a:p>
          <a:p>
            <a:pPr lvl="1"/>
            <a:r>
              <a:rPr lang="en-US" altLang="zh-TW" sz="1600" dirty="0"/>
              <a:t>C-a c 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C-c #</a:t>
            </a:r>
            <a:r>
              <a:rPr lang="zh-TW" altLang="en-US" sz="1600" dirty="0"/>
              <a:t>開啟新的視窗，並同時切換到這個新的視窗</a:t>
            </a:r>
          </a:p>
          <a:p>
            <a:pPr lvl="1"/>
            <a:r>
              <a:rPr lang="en-US" altLang="zh-TW" sz="1600" dirty="0"/>
              <a:t>C-a n 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C-n </a:t>
            </a:r>
            <a:r>
              <a:rPr lang="zh-TW" altLang="en-US" sz="1600" dirty="0"/>
              <a:t>或 </a:t>
            </a:r>
            <a:r>
              <a:rPr lang="en-US" altLang="zh-TW" sz="1600" dirty="0"/>
              <a:t>C-a (space) #</a:t>
            </a:r>
            <a:r>
              <a:rPr lang="zh-TW" altLang="en-US" sz="1600" dirty="0"/>
              <a:t>切換到下一個視窗</a:t>
            </a:r>
            <a:r>
              <a:rPr lang="en-US" altLang="zh-TW" sz="1600" dirty="0"/>
              <a:t>(0-&gt;1 1-&gt;2 ...)</a:t>
            </a:r>
          </a:p>
          <a:p>
            <a:pPr lvl="1"/>
            <a:r>
              <a:rPr lang="en-US" altLang="zh-TW" sz="1600" dirty="0"/>
              <a:t>C-a p 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C-p #</a:t>
            </a:r>
            <a:r>
              <a:rPr lang="zh-TW" altLang="en-US" sz="1600" dirty="0"/>
              <a:t>切換到上一個視窗</a:t>
            </a:r>
            <a:r>
              <a:rPr lang="en-US" altLang="zh-TW" sz="1600" dirty="0"/>
              <a:t>(1-&gt;0 2-&gt;1 ...)</a:t>
            </a:r>
          </a:p>
          <a:p>
            <a:pPr lvl="1"/>
            <a:r>
              <a:rPr lang="en-US" altLang="zh-TW" sz="1600" dirty="0"/>
              <a:t>C-a C #</a:t>
            </a:r>
            <a:r>
              <a:rPr lang="zh-TW" altLang="en-US" sz="1600" dirty="0"/>
              <a:t>清除目前的視窗內容</a:t>
            </a:r>
          </a:p>
          <a:p>
            <a:pPr lvl="1"/>
            <a:r>
              <a:rPr lang="en-US" altLang="zh-TW" sz="1600" dirty="0"/>
              <a:t>C-a d 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C-d #</a:t>
            </a:r>
            <a:r>
              <a:rPr lang="zh-TW" altLang="en-US" sz="1600" dirty="0"/>
              <a:t>脫離（</a:t>
            </a:r>
            <a:r>
              <a:rPr lang="en-US" altLang="zh-TW" sz="1600" dirty="0"/>
              <a:t>detach</a:t>
            </a:r>
            <a:r>
              <a:rPr lang="zh-TW" altLang="en-US" sz="1600" dirty="0"/>
              <a:t>）目前的 </a:t>
            </a:r>
            <a:r>
              <a:rPr lang="en-US" altLang="zh-TW" sz="1600" dirty="0"/>
              <a:t>screen </a:t>
            </a:r>
            <a:r>
              <a:rPr lang="zh-TW" altLang="en-US" sz="1600" dirty="0"/>
              <a:t>，並放到背景執行</a:t>
            </a:r>
          </a:p>
          <a:p>
            <a:pPr lvl="1"/>
            <a:r>
              <a:rPr lang="en-US" altLang="zh-TW" sz="1600" dirty="0"/>
              <a:t>C-a ? </a:t>
            </a:r>
            <a:r>
              <a:rPr lang="zh-TW" altLang="en-US" sz="1600" dirty="0"/>
              <a:t>或 </a:t>
            </a:r>
            <a:r>
              <a:rPr lang="en-US" altLang="zh-TW" sz="1600" dirty="0"/>
              <a:t>C-a C-? #</a:t>
            </a:r>
            <a:r>
              <a:rPr lang="zh-TW" altLang="en-US" sz="1600" dirty="0"/>
              <a:t>熱鍵查詢</a:t>
            </a:r>
            <a:endParaRPr lang="en-US" altLang="zh-TW" sz="2000" dirty="0"/>
          </a:p>
          <a:p>
            <a:r>
              <a:rPr lang="zh-CN" altLang="en-US" sz="2000" dirty="0"/>
              <a:t>下載</a:t>
            </a:r>
            <a:r>
              <a:rPr lang="en-US" altLang="zh-TW" sz="2000" dirty="0"/>
              <a:t> </a:t>
            </a:r>
            <a:r>
              <a:rPr lang="en-US" altLang="zh-TW" sz="2000" dirty="0">
                <a:hlinkClick r:id="rId2"/>
              </a:rPr>
              <a:t>.screenrc</a:t>
            </a:r>
            <a:r>
              <a:rPr lang="zh-TW" altLang="en-US" sz="2000" dirty="0"/>
              <a:t> </a:t>
            </a:r>
            <a:r>
              <a:rPr lang="zh-CN" altLang="en-US" sz="2000" dirty="0"/>
              <a:t>到～</a:t>
            </a:r>
            <a:endParaRPr lang="en-US" altLang="zh-TW" sz="2000" dirty="0"/>
          </a:p>
          <a:p>
            <a:r>
              <a:rPr lang="en-US" altLang="zh-TW" sz="2000" dirty="0"/>
              <a:t>Source .</a:t>
            </a:r>
            <a:r>
              <a:rPr lang="en-US" altLang="zh-TW" sz="2000" dirty="0" err="1"/>
              <a:t>screenrc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3066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err="1"/>
              <a:t>conda</a:t>
            </a:r>
            <a:r>
              <a:rPr lang="en-US" altLang="zh-TW" sz="2000" dirty="0"/>
              <a:t> activate /home/chengyu/miniconda3/</a:t>
            </a:r>
            <a:r>
              <a:rPr lang="en-US" altLang="zh-TW" sz="2000" dirty="0" err="1"/>
              <a:t>envs</a:t>
            </a:r>
            <a:r>
              <a:rPr lang="en-US" altLang="zh-TW" sz="2000" dirty="0"/>
              <a:t>/k11</a:t>
            </a:r>
          </a:p>
          <a:p>
            <a:r>
              <a:rPr lang="en-US" altLang="zh-TW" sz="2000" dirty="0"/>
              <a:t>Check GPU   : </a:t>
            </a:r>
            <a:r>
              <a:rPr lang="en-US" altLang="zh-TW" sz="2000" dirty="0" err="1"/>
              <a:t>nvidia-smi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09323A0-A496-A34D-8D65-BB0EBC5BB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26" y="2090873"/>
            <a:ext cx="5879547" cy="41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83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Vim FCN_b2a_mae.py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CN" altLang="en-US" sz="2000" dirty="0"/>
              <a:t>離開</a:t>
            </a:r>
            <a:r>
              <a:rPr lang="zh-TW" altLang="en-US" sz="2000" dirty="0"/>
              <a:t> </a:t>
            </a:r>
            <a:r>
              <a:rPr lang="en-US" altLang="zh-TW" sz="2000" dirty="0"/>
              <a:t>:q or :q!</a:t>
            </a:r>
          </a:p>
          <a:p>
            <a:r>
              <a:rPr lang="zh-CN" altLang="en-US" sz="2000" dirty="0"/>
              <a:t>寫入並離開</a:t>
            </a:r>
            <a:r>
              <a:rPr lang="zh-TW" altLang="en-US" sz="2000" dirty="0"/>
              <a:t>  </a:t>
            </a:r>
            <a:r>
              <a:rPr lang="en-US" altLang="zh-TW" sz="2000" dirty="0"/>
              <a:t>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  or  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!</a:t>
            </a:r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0A47A5-BCD7-2541-8842-91127117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69" y="1690043"/>
            <a:ext cx="5564662" cy="34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8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DE1DA-BC16-4AAB-B00D-FD8ABB15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6ADEE-C949-4FA3-9A4C-E4A64546E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Rules of use</a:t>
            </a:r>
          </a:p>
          <a:p>
            <a:r>
              <a:rPr lang="en-US" altLang="zh-TW" sz="2000" dirty="0"/>
              <a:t>Introduce the GPU Server</a:t>
            </a:r>
          </a:p>
          <a:p>
            <a:r>
              <a:rPr lang="en-US" altLang="zh-TW" sz="2000" dirty="0"/>
              <a:t>First contact</a:t>
            </a:r>
          </a:p>
          <a:p>
            <a:r>
              <a:rPr lang="en-US" altLang="zh-TW" sz="2000" dirty="0" err="1"/>
              <a:t>Miniconda</a:t>
            </a:r>
            <a:endParaRPr lang="en-US" altLang="zh-TW" sz="2000" dirty="0"/>
          </a:p>
          <a:p>
            <a:r>
              <a:rPr lang="en-US" altLang="zh-TW" sz="2000" dirty="0"/>
              <a:t>File transfer</a:t>
            </a:r>
          </a:p>
          <a:p>
            <a:r>
              <a:rPr lang="en-US" altLang="zh-TW" sz="2000" dirty="0"/>
              <a:t>Common command</a:t>
            </a:r>
          </a:p>
          <a:p>
            <a:r>
              <a:rPr lang="en-US" altLang="zh-TW" sz="2000" dirty="0"/>
              <a:t>Recommend Software</a:t>
            </a:r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969937-0345-4220-95F7-FBD44625E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61117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Vim FCN_b2a_mae.py</a:t>
            </a:r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CN" altLang="en-US" sz="2000" dirty="0"/>
              <a:t>離開</a:t>
            </a:r>
            <a:r>
              <a:rPr lang="zh-TW" altLang="en-US" sz="2000" dirty="0"/>
              <a:t> </a:t>
            </a:r>
            <a:r>
              <a:rPr lang="en-US" altLang="zh-TW" sz="2000" dirty="0"/>
              <a:t>:q or :q!</a:t>
            </a:r>
          </a:p>
          <a:p>
            <a:r>
              <a:rPr lang="zh-CN" altLang="en-US" sz="2000" dirty="0"/>
              <a:t>寫入並離開</a:t>
            </a:r>
            <a:r>
              <a:rPr lang="zh-TW" altLang="en-US" sz="2000" dirty="0"/>
              <a:t>  </a:t>
            </a:r>
            <a:r>
              <a:rPr lang="en-US" altLang="zh-TW" sz="2000" dirty="0"/>
              <a:t>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  or  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!</a:t>
            </a:r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0A47A5-BCD7-2541-8842-911271179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69" y="1690043"/>
            <a:ext cx="5564662" cy="347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19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Run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執行之前注意事項</a:t>
            </a:r>
            <a:endParaRPr lang="en-US" altLang="zh-CN" sz="2000" dirty="0"/>
          </a:p>
          <a:p>
            <a:pPr lvl="1"/>
            <a:r>
              <a:rPr lang="zh-CN" altLang="en-US" sz="1600" dirty="0"/>
              <a:t>ＧＰＵ該使用第幾張</a:t>
            </a:r>
            <a:endParaRPr lang="en-US" altLang="zh-CN" sz="1600" dirty="0"/>
          </a:p>
          <a:p>
            <a:pPr lvl="1"/>
            <a:r>
              <a:rPr lang="en-US" altLang="zh-TW" sz="1600" dirty="0"/>
              <a:t>Free –h</a:t>
            </a:r>
            <a:r>
              <a:rPr lang="zh-TW" altLang="en-US" sz="1600" dirty="0"/>
              <a:t> 確認 暫存空間</a:t>
            </a:r>
            <a:endParaRPr lang="en-US" altLang="zh-TW" sz="1600" dirty="0"/>
          </a:p>
          <a:p>
            <a:pPr lvl="1"/>
            <a:r>
              <a:rPr lang="zh-TW" altLang="en-US" sz="1600" dirty="0"/>
              <a:t>確認目前路徑</a:t>
            </a:r>
            <a:endParaRPr lang="en-US" altLang="zh-TW" sz="1600" dirty="0"/>
          </a:p>
          <a:p>
            <a:r>
              <a:rPr lang="zh-TW" altLang="en-US" sz="2000" dirty="0"/>
              <a:t>執行  </a:t>
            </a:r>
            <a:r>
              <a:rPr lang="en-US" altLang="zh-TW" sz="2000" dirty="0"/>
              <a:t>python FCN_b2a_mae.py</a:t>
            </a:r>
          </a:p>
          <a:p>
            <a:endParaRPr lang="en-US" altLang="zh-TW" sz="2000" dirty="0"/>
          </a:p>
          <a:p>
            <a:r>
              <a:rPr lang="zh-CN" altLang="en-US" sz="2000" dirty="0"/>
              <a:t>執行後可以確認執行狀態</a:t>
            </a:r>
            <a:endParaRPr lang="en-US" altLang="zh-CN" sz="2000" dirty="0"/>
          </a:p>
          <a:p>
            <a:pPr lvl="1"/>
            <a:r>
              <a:rPr lang="en-US" altLang="zh-TW" sz="2000" dirty="0"/>
              <a:t>Nvidia-</a:t>
            </a:r>
            <a:r>
              <a:rPr lang="en-US" altLang="zh-TW" sz="2000" dirty="0" err="1"/>
              <a:t>smi</a:t>
            </a:r>
            <a:endParaRPr lang="en-US" altLang="zh-TW" sz="2000" dirty="0"/>
          </a:p>
          <a:p>
            <a:pPr lvl="1"/>
            <a:r>
              <a:rPr lang="en-US" altLang="zh-TW" sz="2000" dirty="0" err="1"/>
              <a:t>htop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CN" altLang="en-US" sz="2000" dirty="0"/>
              <a:t>離開</a:t>
            </a:r>
            <a:r>
              <a:rPr lang="zh-TW" altLang="en-US" sz="2000" dirty="0"/>
              <a:t> </a:t>
            </a:r>
            <a:r>
              <a:rPr lang="en-US" altLang="zh-TW" sz="2000" dirty="0"/>
              <a:t>:q or :q!</a:t>
            </a:r>
          </a:p>
          <a:p>
            <a:r>
              <a:rPr lang="zh-CN" altLang="en-US" sz="2000" dirty="0"/>
              <a:t>寫入並離開</a:t>
            </a:r>
            <a:r>
              <a:rPr lang="zh-TW" altLang="en-US" sz="2000" dirty="0"/>
              <a:t>  </a:t>
            </a:r>
            <a:r>
              <a:rPr lang="en-US" altLang="zh-TW" sz="2000" dirty="0"/>
              <a:t>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  or  :</a:t>
            </a:r>
            <a:r>
              <a:rPr lang="en-US" altLang="zh-TW" sz="2000" dirty="0" err="1"/>
              <a:t>wq</a:t>
            </a:r>
            <a:r>
              <a:rPr lang="en-US" altLang="zh-TW" sz="2000" dirty="0"/>
              <a:t>!</a:t>
            </a:r>
          </a:p>
          <a:p>
            <a:pPr marL="0" indent="0">
              <a:buNone/>
            </a:pP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73237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135A3F-8B12-45ED-ABAC-ABC6E494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Recommend Software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A4810-47AB-47CF-8289-7751BFB8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Windows</a:t>
            </a:r>
          </a:p>
          <a:p>
            <a:pPr lvl="1"/>
            <a:r>
              <a:rPr lang="en-US" altLang="zh-TW" sz="1600" dirty="0" err="1"/>
              <a:t>Cmd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VSCode</a:t>
            </a:r>
            <a:r>
              <a:rPr lang="en-US" altLang="zh-TW" sz="1600" dirty="0"/>
              <a:t> </a:t>
            </a:r>
          </a:p>
          <a:p>
            <a:pPr lvl="1"/>
            <a:r>
              <a:rPr lang="en-US" altLang="zh-TW" sz="1600" dirty="0" err="1"/>
              <a:t>Mobaxterm</a:t>
            </a:r>
            <a:endParaRPr lang="en-US" altLang="zh-TW" sz="1600" dirty="0"/>
          </a:p>
          <a:p>
            <a:pPr lvl="1"/>
            <a:r>
              <a:rPr lang="en-US" altLang="zh-TW" sz="1600" dirty="0" err="1"/>
              <a:t>Filezilla</a:t>
            </a:r>
            <a:endParaRPr lang="en-US" altLang="zh-TW" sz="1600" dirty="0"/>
          </a:p>
          <a:p>
            <a:pPr lvl="1"/>
            <a:r>
              <a:rPr lang="en-US" altLang="zh-TW" sz="1600" dirty="0"/>
              <a:t>WinSCP</a:t>
            </a:r>
          </a:p>
          <a:p>
            <a:pPr lvl="1"/>
            <a:r>
              <a:rPr lang="en-US" altLang="zh-TW" sz="1600" dirty="0"/>
              <a:t>Audacity</a:t>
            </a:r>
          </a:p>
          <a:p>
            <a:pPr lvl="1"/>
            <a:endParaRPr lang="en-US" altLang="zh-TW" sz="1600" dirty="0"/>
          </a:p>
          <a:p>
            <a:r>
              <a:rPr lang="en-US" altLang="zh-TW" sz="2000" dirty="0"/>
              <a:t>MacOS and Linux</a:t>
            </a:r>
          </a:p>
          <a:p>
            <a:pPr lvl="1"/>
            <a:r>
              <a:rPr lang="en-US" altLang="zh-TW" sz="1600" dirty="0"/>
              <a:t>Terminal</a:t>
            </a:r>
          </a:p>
          <a:p>
            <a:pPr lvl="1"/>
            <a:r>
              <a:rPr lang="en-US" altLang="zh-TW" sz="1600" dirty="0" err="1"/>
              <a:t>VSCode</a:t>
            </a:r>
            <a:r>
              <a:rPr lang="en-US" altLang="zh-TW" sz="1600" dirty="0"/>
              <a:t> </a:t>
            </a:r>
          </a:p>
          <a:p>
            <a:pPr lvl="1"/>
            <a:r>
              <a:rPr lang="en-US" altLang="zh-TW" sz="1600" dirty="0" err="1"/>
              <a:t>Filezilla</a:t>
            </a:r>
            <a:endParaRPr lang="en-US" altLang="zh-TW" sz="1600" dirty="0"/>
          </a:p>
          <a:p>
            <a:pPr lvl="1"/>
            <a:r>
              <a:rPr lang="en-US" altLang="zh-TW" sz="1600" dirty="0"/>
              <a:t>Audacity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2C8E06-BFDE-400C-B8DA-D91BE7868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590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D02E-62D1-41F9-AB0B-A3BB2D0E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4C146-832B-4EE3-9B3E-486C8D87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Every public user is provided with the following specifications:</a:t>
            </a:r>
          </a:p>
          <a:p>
            <a:pPr lvl="1"/>
            <a:r>
              <a:rPr lang="en-US" altLang="zh-TW" sz="1600" dirty="0"/>
              <a:t>1. CPU usage limitation: up to 300% </a:t>
            </a:r>
            <a:br>
              <a:rPr lang="en-US" altLang="zh-TW" sz="1600" dirty="0"/>
            </a:br>
            <a:r>
              <a:rPr lang="en-US" altLang="zh-TW" sz="1600" dirty="0"/>
              <a:t>Please add the following code when you execute your program, copy the text in the box, and change the PID number</a:t>
            </a:r>
            <a:br>
              <a:rPr lang="en-US" altLang="zh-TW" sz="1600" dirty="0"/>
            </a:br>
            <a:r>
              <a:rPr lang="zh-TW" altLang="en-US" sz="1600" dirty="0"/>
              <a:t>「</a:t>
            </a:r>
            <a:r>
              <a:rPr lang="en-US" altLang="zh-TW" sz="1600" dirty="0" err="1"/>
              <a:t>cpulimit</a:t>
            </a:r>
            <a:r>
              <a:rPr lang="en-US" altLang="zh-TW" sz="1600" dirty="0"/>
              <a:t> –</a:t>
            </a:r>
            <a:r>
              <a:rPr lang="en-US" altLang="zh-TW" sz="1600" dirty="0" err="1"/>
              <a:t>pid</a:t>
            </a:r>
            <a:r>
              <a:rPr lang="en-US" altLang="zh-TW" sz="1600" dirty="0"/>
              <a:t> number --limit 300 </a:t>
            </a:r>
            <a:r>
              <a:rPr lang="zh-TW" altLang="en-US" sz="1600" dirty="0"/>
              <a:t>」</a:t>
            </a:r>
            <a:br>
              <a:rPr lang="en-US" altLang="zh-TW" sz="1600" dirty="0"/>
            </a:br>
            <a:r>
              <a:rPr lang="en-US" altLang="zh-TW" sz="1600" dirty="0"/>
              <a:t>It means to limit the </a:t>
            </a:r>
            <a:r>
              <a:rPr lang="en-US" altLang="zh-TW" sz="1600" dirty="0" err="1"/>
              <a:t>excuted</a:t>
            </a:r>
            <a:r>
              <a:rPr lang="en-US" altLang="zh-TW" sz="1600" dirty="0"/>
              <a:t> PID with maximum 300% usage of CPU . Program execution without the limitation will be terminated directly. Users who execution without the limitation code twice in a row, your reservation right will be suspended for one week.</a:t>
            </a:r>
          </a:p>
          <a:p>
            <a:pPr lvl="1"/>
            <a:r>
              <a:rPr lang="en-US" altLang="zh-TW" sz="1600" dirty="0"/>
              <a:t>2. RAM usage limited to 30G</a:t>
            </a:r>
          </a:p>
          <a:p>
            <a:pPr lvl="1"/>
            <a:r>
              <a:rPr lang="en-US" altLang="zh-TW" sz="1600" dirty="0"/>
              <a:t>3. Hard disk limited to 100G</a:t>
            </a:r>
          </a:p>
          <a:p>
            <a:pPr lvl="1"/>
            <a:r>
              <a:rPr lang="en-US" altLang="zh-TW" sz="1600" dirty="0"/>
              <a:t>4. For GPU usage, please fill out the reservation form, including your name and the date you'd like to book. 5. We provide each user with one GPU at a time. Each book in scheduled is 8 hours, and it is assigned according to the sequence of reservation.</a:t>
            </a:r>
          </a:p>
          <a:p>
            <a:pPr lvl="1"/>
            <a:r>
              <a:rPr lang="en-US" altLang="zh-TW" sz="1600" dirty="0"/>
              <a:t>6. For any special requirements or emergency circumstances, please contact the server manager.</a:t>
            </a:r>
          </a:p>
          <a:p>
            <a:pPr lvl="1"/>
            <a:r>
              <a:rPr lang="en-US" altLang="zh-TW" sz="1600" dirty="0"/>
              <a:t>7. We will create server groups on LINE that can manage and communicate easily</a:t>
            </a:r>
            <a:endParaRPr lang="zh-TW" altLang="en-US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36EA4-375E-4649-BF28-E4BC8D9E7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010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3D02E-62D1-41F9-AB0B-A3BB2D0E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Rules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4C146-832B-4EE3-9B3E-486C8D87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Public server usage rules:</a:t>
            </a:r>
          </a:p>
          <a:p>
            <a:pPr lvl="1"/>
            <a:r>
              <a:rPr lang="en-US" altLang="zh-TW" sz="1400" dirty="0">
                <a:solidFill>
                  <a:srgbClr val="FF0000"/>
                </a:solidFill>
              </a:rPr>
              <a:t>1. It is forbidden to use </a:t>
            </a:r>
            <a:r>
              <a:rPr lang="en-US" altLang="zh-TW" sz="1400" dirty="0" err="1">
                <a:solidFill>
                  <a:srgbClr val="FF0000"/>
                </a:solidFill>
              </a:rPr>
              <a:t>jupyter</a:t>
            </a:r>
            <a:r>
              <a:rPr lang="en-US" altLang="zh-TW" sz="1400" dirty="0">
                <a:solidFill>
                  <a:srgbClr val="FF0000"/>
                </a:solidFill>
              </a:rPr>
              <a:t> to execute the program. You can use </a:t>
            </a:r>
            <a:r>
              <a:rPr lang="en-US" altLang="zh-TW" sz="1400" dirty="0" err="1">
                <a:solidFill>
                  <a:srgbClr val="FF0000"/>
                </a:solidFill>
              </a:rPr>
              <a:t>jupyter</a:t>
            </a:r>
            <a:r>
              <a:rPr lang="en-US" altLang="zh-TW" sz="1400" dirty="0">
                <a:solidFill>
                  <a:srgbClr val="FF0000"/>
                </a:solidFill>
              </a:rPr>
              <a:t> to edit, but please use the terminal to execute</a:t>
            </a:r>
            <a:r>
              <a:rPr lang="en-US" altLang="zh-TW" sz="1400" dirty="0"/>
              <a:t>.</a:t>
            </a:r>
          </a:p>
          <a:p>
            <a:pPr lvl="1"/>
            <a:r>
              <a:rPr lang="en-US" altLang="zh-TW" sz="1400" dirty="0"/>
              <a:t>2. The system will check the usage once a day to clear idle programs.</a:t>
            </a:r>
          </a:p>
          <a:p>
            <a:pPr lvl="1"/>
            <a:r>
              <a:rPr lang="en-US" altLang="zh-TW" sz="1400" dirty="0"/>
              <a:t>3. Please regularly back up private files in case for server failures.</a:t>
            </a:r>
          </a:p>
          <a:p>
            <a:pPr lvl="1"/>
            <a:r>
              <a:rPr lang="en-US" altLang="zh-TW" sz="1400" dirty="0"/>
              <a:t>4. The server is plan to restart once every month. The restarting date will be announced previously.</a:t>
            </a:r>
          </a:p>
          <a:p>
            <a:pPr lvl="1"/>
            <a:r>
              <a:rPr lang="en-US" altLang="zh-TW" sz="1400" dirty="0"/>
              <a:t>5. The software that users install, use, download, or distribute should not violate intellectual property rights. Users are responsible for all legal disputes and charges derived from illegal usage.</a:t>
            </a:r>
          </a:p>
          <a:p>
            <a:pPr lvl="1"/>
            <a:r>
              <a:rPr lang="en-US" altLang="zh-TW" sz="1400" dirty="0"/>
              <a:t>6. Do not distribute viruses or other programs that may damage the system.</a:t>
            </a:r>
          </a:p>
          <a:p>
            <a:pPr lvl="1"/>
            <a:r>
              <a:rPr lang="en-US" altLang="zh-TW" sz="1400" dirty="0"/>
              <a:t>7. Do not attempt to hack into unauthorized systems, folders, or files.</a:t>
            </a:r>
          </a:p>
          <a:p>
            <a:pPr lvl="1"/>
            <a:r>
              <a:rPr lang="en-US" altLang="zh-TW" sz="1400" dirty="0"/>
              <a:t>8. Do not peep into other user’s files.</a:t>
            </a:r>
          </a:p>
          <a:p>
            <a:pPr lvl="1"/>
            <a:r>
              <a:rPr lang="en-US" altLang="zh-TW" sz="1400" dirty="0"/>
              <a:t>9. Users should only use their own accounts and will not share their accounts with others.</a:t>
            </a:r>
          </a:p>
          <a:p>
            <a:pPr lvl="1"/>
            <a:r>
              <a:rPr lang="en-US" altLang="zh-TW" sz="1400" dirty="0"/>
              <a:t>10. The use of provided data and information should not be used for non-work purpose without authorization, nor should the users provide the information to non-work related personnel.</a:t>
            </a:r>
          </a:p>
          <a:p>
            <a:pPr lvl="1"/>
            <a:r>
              <a:rPr lang="en-US" altLang="zh-TW" sz="1400" dirty="0"/>
              <a:t>11. Please check the private environment once a month to remove unnecessary files.</a:t>
            </a:r>
          </a:p>
          <a:p>
            <a:pPr lvl="1"/>
            <a:r>
              <a:rPr lang="en-US" altLang="zh-TW" sz="1400" dirty="0"/>
              <a:t>12. Any user that violates the above regulations, the server manager will ask the user to stop and correct their actions or terminate their user’s rights.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36EA4-375E-4649-BF28-E4BC8D9E7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157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Introduce the GPU Server</a:t>
            </a:r>
            <a:endParaRPr lang="zh-TW" altLang="en-US" dirty="0"/>
          </a:p>
        </p:txBody>
      </p:sp>
      <p:pic>
        <p:nvPicPr>
          <p:cNvPr id="5" name="線上媒體 4">
            <a:hlinkClick r:id="" action="ppaction://media"/>
            <a:extLst>
              <a:ext uri="{FF2B5EF4-FFF2-40B4-BE49-F238E27FC236}">
                <a16:creationId xmlns:a16="http://schemas.microsoft.com/office/drawing/2014/main" id="{0791E58A-4776-4E6C-8C0B-477D4933373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9552" y="1340768"/>
            <a:ext cx="8064896" cy="453650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2989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08C2B9-C543-4752-9B2E-B39A4716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Introduce the GPU Server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934AC2D-CA59-3943-8311-FE9D8ED80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677988"/>
            <a:ext cx="5867400" cy="3962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0A2089-6129-4A2D-A52C-6C1AF624E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520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430988-D5D7-43D2-92C2-6224A97AE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/>
              <a:t>Computer have support </a:t>
            </a:r>
            <a:r>
              <a:rPr lang="en-US" altLang="zh-TW" sz="1800" dirty="0" err="1"/>
              <a:t>ssh</a:t>
            </a:r>
            <a:endParaRPr lang="en-US" altLang="zh-TW" sz="1800" dirty="0"/>
          </a:p>
          <a:p>
            <a:pPr lvl="1"/>
            <a:r>
              <a:rPr lang="en-US" altLang="zh-TW" sz="1400" dirty="0"/>
              <a:t>Windows 10 - CMD</a:t>
            </a:r>
          </a:p>
          <a:p>
            <a:pPr lvl="1"/>
            <a:r>
              <a:rPr lang="en-US" altLang="zh-TW" sz="1400" dirty="0"/>
              <a:t>MacOS - terminal</a:t>
            </a:r>
          </a:p>
          <a:p>
            <a:pPr lvl="1"/>
            <a:r>
              <a:rPr lang="en-US" altLang="zh-TW" sz="1400" dirty="0"/>
              <a:t>Linux - terminal</a:t>
            </a:r>
          </a:p>
          <a:p>
            <a:pPr lvl="1"/>
            <a:r>
              <a:rPr lang="en-US" altLang="zh-TW" sz="1400" dirty="0"/>
              <a:t>IOS - </a:t>
            </a:r>
            <a:r>
              <a:rPr lang="en-US" altLang="zh-TW" sz="1400" dirty="0" err="1"/>
              <a:t>termius</a:t>
            </a:r>
            <a:endParaRPr lang="en-US" altLang="zh-TW" sz="1400" dirty="0"/>
          </a:p>
          <a:p>
            <a:endParaRPr lang="en-US" altLang="zh-TW" sz="1800" dirty="0"/>
          </a:p>
          <a:p>
            <a:r>
              <a:rPr lang="en-US" altLang="zh-TW" sz="1800" dirty="0"/>
              <a:t>Account and Password</a:t>
            </a:r>
          </a:p>
          <a:p>
            <a:pPr lvl="1"/>
            <a:r>
              <a:rPr lang="en-US" altLang="zh-TW" sz="1400" dirty="0"/>
              <a:t>Apply with </a:t>
            </a:r>
            <a:r>
              <a:rPr lang="en-US" altLang="zh-TW" sz="1400" dirty="0" err="1"/>
              <a:t>Yuet</a:t>
            </a:r>
            <a:r>
              <a:rPr lang="en-US" altLang="zh-TW" sz="1400" dirty="0"/>
              <a:t> and You-Jin</a:t>
            </a:r>
          </a:p>
          <a:p>
            <a:pPr lvl="1"/>
            <a:endParaRPr lang="en-US" altLang="zh-TW" sz="1400" dirty="0"/>
          </a:p>
          <a:p>
            <a:r>
              <a:rPr lang="en-US" altLang="zh-TW" sz="1800" dirty="0"/>
              <a:t>Familiar with the rules</a:t>
            </a:r>
          </a:p>
          <a:p>
            <a:endParaRPr lang="en-US" altLang="zh-TW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671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contact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430988-D5D7-43D2-92C2-6224A97AE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Server for intern 2020</a:t>
            </a:r>
          </a:p>
          <a:p>
            <a:pPr lvl="1"/>
            <a:r>
              <a:rPr lang="en-US" altLang="zh-TW" sz="1600" dirty="0"/>
              <a:t>IP : 140.109.21.223</a:t>
            </a:r>
          </a:p>
          <a:p>
            <a:pPr lvl="1"/>
            <a:endParaRPr lang="en-US" altLang="zh-TW" sz="1600" dirty="0"/>
          </a:p>
          <a:p>
            <a:r>
              <a:rPr lang="en-US" altLang="zh-TW" sz="2000" dirty="0"/>
              <a:t>Open the CMD or terminal</a:t>
            </a:r>
            <a:endParaRPr lang="en-US" altLang="zh-TW" sz="1600" dirty="0"/>
          </a:p>
          <a:p>
            <a:r>
              <a:rPr lang="en-US" altLang="zh-TW" sz="2000" dirty="0"/>
              <a:t>Contact Code is</a:t>
            </a:r>
          </a:p>
          <a:p>
            <a:pPr lvl="1"/>
            <a:r>
              <a:rPr lang="en-US" altLang="zh-TW" sz="1600" dirty="0" err="1"/>
              <a:t>ssh</a:t>
            </a:r>
            <a:r>
              <a:rPr lang="en-US" altLang="zh-TW" sz="1600" dirty="0"/>
              <a:t> </a:t>
            </a:r>
            <a:r>
              <a:rPr lang="en-US" altLang="zh-TW" sz="1600" dirty="0">
                <a:hlinkClick r:id="rId2"/>
              </a:rPr>
              <a:t>xxx@140.109.21.223</a:t>
            </a:r>
            <a:endParaRPr lang="en-US" altLang="zh-TW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B1EACCD-22D3-134C-B230-99D2B2AAA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0" y="3429000"/>
            <a:ext cx="7156679" cy="8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2871C-A62F-47DF-ABA0-A9E802D2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contact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0650EDF-B6CA-5D45-92DC-56C7EF387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349" y="1732556"/>
            <a:ext cx="6417303" cy="385326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9A1457-6685-4458-89CC-C676CCC51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72059313"/>
      </p:ext>
    </p:extLst>
  </p:cSld>
  <p:clrMapOvr>
    <a:masterClrMapping/>
  </p:clrMapOvr>
</p:sld>
</file>

<file path=ppt/theme/theme1.xml><?xml version="1.0" encoding="utf-8"?>
<a:theme xmlns:a="http://schemas.openxmlformats.org/drawingml/2006/main" name="1_template-2(靜態)">
  <a:themeElements>
    <a:clrScheme name="1_template-2(靜態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template-2(靜態)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1_template-2(靜態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plate-2(靜態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mplate-2(靜態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46427</TotalTime>
  <Words>689</Words>
  <Application>Microsoft Macintosh PowerPoint</Application>
  <PresentationFormat>如螢幕大小 (4:3)</PresentationFormat>
  <Paragraphs>216</Paragraphs>
  <Slides>22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標楷體</vt:lpstr>
      <vt:lpstr>Arial</vt:lpstr>
      <vt:lpstr>Calibri</vt:lpstr>
      <vt:lpstr>Times New Roman</vt:lpstr>
      <vt:lpstr>Wingdings</vt:lpstr>
      <vt:lpstr>1_template-2(靜態)</vt:lpstr>
      <vt:lpstr>PowerPoint 簡報</vt:lpstr>
      <vt:lpstr>Outline</vt:lpstr>
      <vt:lpstr>Rules</vt:lpstr>
      <vt:lpstr>Rules</vt:lpstr>
      <vt:lpstr>Introduce the GPU Server</vt:lpstr>
      <vt:lpstr>Introduce the GPU Server</vt:lpstr>
      <vt:lpstr>Prepare</vt:lpstr>
      <vt:lpstr>First contact</vt:lpstr>
      <vt:lpstr>First contact</vt:lpstr>
      <vt:lpstr>First contact</vt:lpstr>
      <vt:lpstr>Miniconda</vt:lpstr>
      <vt:lpstr>Miniconda</vt:lpstr>
      <vt:lpstr>File Transfer</vt:lpstr>
      <vt:lpstr>File Transfer</vt:lpstr>
      <vt:lpstr>File Transfer</vt:lpstr>
      <vt:lpstr>File Transfer</vt:lpstr>
      <vt:lpstr>First Run</vt:lpstr>
      <vt:lpstr>First Run</vt:lpstr>
      <vt:lpstr>First Run</vt:lpstr>
      <vt:lpstr>First Run</vt:lpstr>
      <vt:lpstr>First Run</vt:lpstr>
      <vt:lpstr>Recommend Software</vt:lpstr>
    </vt:vector>
  </TitlesOfParts>
  <Company>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ingrid</dc:creator>
  <cp:lastModifiedBy>李尤進</cp:lastModifiedBy>
  <cp:revision>2433</cp:revision>
  <cp:lastPrinted>2015-02-24T07:59:36Z</cp:lastPrinted>
  <dcterms:created xsi:type="dcterms:W3CDTF">2005-05-05T03:55:43Z</dcterms:created>
  <dcterms:modified xsi:type="dcterms:W3CDTF">2020-07-08T06:35:33Z</dcterms:modified>
</cp:coreProperties>
</file>